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5"/>
  </p:notesMasterIdLst>
  <p:handoutMasterIdLst>
    <p:handoutMasterId r:id="rId16"/>
  </p:handoutMasterIdLst>
  <p:sldIdLst>
    <p:sldId id="322" r:id="rId5"/>
    <p:sldId id="323" r:id="rId6"/>
    <p:sldId id="311" r:id="rId7"/>
    <p:sldId id="324" r:id="rId8"/>
    <p:sldId id="313" r:id="rId9"/>
    <p:sldId id="325" r:id="rId10"/>
    <p:sldId id="312" r:id="rId11"/>
    <p:sldId id="326" r:id="rId12"/>
    <p:sldId id="327" r:id="rId13"/>
    <p:sldId id="328" r:id="rId14"/>
  </p:sldIdLst>
  <p:sldSz cx="12188825" cy="6858000"/>
  <p:notesSz cx="6858000" cy="9144000"/>
  <p:custDataLst>
    <p:tags r:id="rId17"/>
  </p:custDataLst>
  <p:defaultTextStyle>
    <a:defPPr rtl="0"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5576" autoAdjust="0"/>
  </p:normalViewPr>
  <p:slideViewPr>
    <p:cSldViewPr showGuides="1">
      <p:cViewPr varScale="1">
        <p:scale>
          <a:sx n="58" d="100"/>
          <a:sy n="58" d="100"/>
        </p:scale>
        <p:origin x="797" y="58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287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45E39A3-9FFF-4925-A0EE-2081235DEEC4}" type="datetime1">
              <a:rPr lang="bg-BG" smtClean="0"/>
              <a:t>20.05.2023</a:t>
            </a:fld>
            <a:endParaRPr lang="bg-BG" dirty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dirty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9F912AB-2776-42F2-A957-313FC7EFEDB9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noProof="0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2B5A78C-D6B2-45D4-B485-C21104849576}" type="datetime1">
              <a:rPr lang="bg-BG" smtClean="0"/>
              <a:t>20.05.2023</a:t>
            </a:fld>
            <a:endParaRPr dirty="0"/>
          </a:p>
        </p:txBody>
      </p:sp>
      <p:sp>
        <p:nvSpPr>
          <p:cNvPr id="4" name="Контейнер за изображение на слайд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bg-BG" noProof="0" dirty="0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bg" dirty="0" smtClean="0"/>
              <a:t>Щракнете, за да редактирате стиловете на текста на образеца</a:t>
            </a:r>
          </a:p>
          <a:p>
            <a:pPr lvl="1" rtl="0"/>
            <a:r>
              <a:rPr lang="bg-BG" noProof="0" dirty="0" smtClean="0"/>
              <a:t>Второ ниво</a:t>
            </a:r>
          </a:p>
          <a:p>
            <a:pPr lvl="2" rtl="0"/>
            <a:r>
              <a:rPr lang="bg-BG" noProof="0" dirty="0" smtClean="0"/>
              <a:t>Трето ниво</a:t>
            </a:r>
          </a:p>
          <a:p>
            <a:pPr lvl="3" rtl="0"/>
            <a:r>
              <a:rPr lang="bg-BG" noProof="0" dirty="0" smtClean="0"/>
              <a:t>Четвърто ниво</a:t>
            </a:r>
          </a:p>
          <a:p>
            <a:pPr lvl="4" rtl="0"/>
            <a:r>
              <a:rPr lang="bg-BG" noProof="0" dirty="0" smtClean="0"/>
              <a:t>Пето ниво</a:t>
            </a:r>
            <a:endParaRPr lang="bg-BG" noProof="0"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noProof="0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3199CD-3E1B-4AE6-990F-76F925F5EA9F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Добър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ден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моето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Иван Халачев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с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удоволствие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ще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моят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проект 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конфигурационен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модул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който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беше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разработен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използването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мощния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инструмент PyQt5.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Проектът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ми е част от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по-голяма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система за автоматично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архивиране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информация от работни станции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към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отдалечен сървър за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съхранение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bg-B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93199CD-3E1B-4AE6-990F-76F925F5EA9F}" type="slidenum">
              <a:rPr lang="bg-BG" smtClean="0"/>
              <a:t>1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22955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Благодаря за вниманието!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Ако имате въпроси – готова съм да отговоря.</a:t>
            </a:r>
          </a:p>
          <a:p>
            <a:pPr rtl="0"/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93199CD-3E1B-4AE6-990F-76F925F5EA9F}" type="slidenum">
              <a:rPr lang="bg-BG" smtClean="0"/>
              <a:t>10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6932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Проблемът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който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решавам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този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проект, 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сложността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конфигурирането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клиентски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приложения,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работещи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автономен режим. Предвидено 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клиентският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модул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архивиращата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система да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взема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своите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конфигурационни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файл. По същество това е обикновен текстов файл, който би могъл да се редактира „на ръка“. Но р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ъчната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конфигурация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изисква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компетентност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време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усилия, 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също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възникват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рискове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човешки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грешки.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Неконтролираните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грешки 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неефективността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този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процес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предизвикателства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които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трябва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 се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преодолеят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bg-BG" smtClean="0"/>
              <a:t>2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91551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Представям ви графичния интерфейс на нашия конфигурационен модул. Това е интуитивен и лесен за използване изцяло графичен клиентски интерфейс. Потребителят работи с него по привичния в наши дни начин – с мишка и клавиатура, данните се визуализират в отделни стандартни графични контроли. Модулът предоставя възможност както за настройка на връзката с FTP сървъра, така и за задаване на други необходими локални настройки.</a:t>
            </a:r>
            <a:endParaRPr lang="bg-BG" sz="120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bg-BG" smtClean="0"/>
              <a:t>3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27913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Тъй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като екипът е избрал като платформа за разработка езика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Python, </a:t>
            </a:r>
            <a:r>
              <a:rPr lang="bg-BG" sz="120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</a:t>
            </a:r>
            <a:r>
              <a:rPr lang="en-US" sz="120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bg-BG" sz="120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логичната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първa стъпка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разработката беше да разгледам възможностите му за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играждане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графични приложения. А те не са малки.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първо място, това е вградената библиотека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tkinter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Тя е лесна и удобна за работа, но предлага доста ограничен набор визуални компоненти.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Друга често използвана графична библиотека е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Kivy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Могат да се споменат още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wxPython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PyGTK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Pygame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PySimpleGUI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др.</a:t>
            </a:r>
          </a:p>
          <a:p>
            <a:pPr rtl="0"/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93199CD-3E1B-4AE6-990F-76F925F5EA9F}" type="slidenum">
              <a:rPr lang="bg-BG" smtClean="0"/>
              <a:t>4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45463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Но, безспорно, най-добър за създаване на графични приложения е инструментът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неговата версия за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PyQT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Това е мощен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мултиплатформен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графичен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Възможностите му са буквално неограничени. Освен поддръжката класове и инструменти за изграждане на графични потребителски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интерфеси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PyQT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предлага и поддръжка на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XML,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мрежова комуникация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регуларни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изрази, нишки,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бази данни, уеб-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броузинг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много други възможности.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Недостатък е необходимостта от лиценз за комерсиално ползване. Но винаги може да се използва и неговия „близнак“ с отворен код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PySide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bg-BG" smtClean="0"/>
              <a:t>5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58598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Допълнително удобство при използването на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PyQT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пълната му интеграция 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QtDesigner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Пълноценна графична среда с отворен код за визуално проектиране на графичен интерфейс. </a:t>
            </a:r>
          </a:p>
          <a:p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bg-BG" smtClean="0"/>
              <a:t>6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74430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Доколкото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става дума за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конфигурационен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модул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неговата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първа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задача е да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борави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конфигурационните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настройките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архивиращия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модул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Тези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анни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се съхраняват в локалната папка като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файл. Използвам библиотеката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configparser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 да чета и записвам стойностите на използваните в приложението параметри – например, работна папка, тип на наблюдаваните файлове и др.</a:t>
            </a:r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bg-BG" smtClean="0"/>
              <a:t>7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55104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доколкото става дума за графичен интерфейс, то другата задача беше да се обвържа четенето, редактирането и записа на конфигурационните данни с графичния интерфейс.  Към тази част могат да се отнесат и някои допълнителни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които съм добавил. Например, прочитане и визуализация на съхранените на сървъра файлове за даден клиент.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bg-BG" smtClean="0"/>
              <a:t>8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59493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Вярвам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че проектът ни има бъдеще. А за бъдещото му развитие ние вече имаме някои идеи. Например,  да добавим поддръжка за FTPS и SFTP протоколи. Или пък - да разширим възможностите за автоматично синхронизиране на данни между работните станции и сървъра.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Ние в една или друга степен сме зависими от данните с които работим.  А мрежата освен предимствата, които дава, крие и много заплахи. Нуждата от надеждно и лесно архивиране ще нараства. И тук идва на помощ проекта на нашия екип, в това число и моята разработка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bg-BG" noProof="0" smtClean="0"/>
              <a:t>9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65895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6600" b="1" cap="none" spc="0">
                <a:ln w="9525">
                  <a:noFill/>
                  <a:prstDash val="solid"/>
                </a:ln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bg-BG" smtClean="0"/>
              <a:t>Редакт. стил загл. образец</a:t>
            </a:r>
            <a:endParaRPr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bg-BG" smtClean="0"/>
              <a:t>Щракнете за редакция стил подзагл. обр.</a:t>
            </a:r>
            <a:endParaRPr dirty="0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100"/>
            </a:lvl1pPr>
          </a:lstStyle>
          <a:p>
            <a:pPr rtl="0"/>
            <a:fld id="{E496356B-9D79-48FE-9700-8D6D12628685}" type="datetime1">
              <a:rPr lang="bg-BG" smtClean="0"/>
              <a:t>20.05.2023</a:t>
            </a:fld>
            <a:endParaRPr lang="en-US" dirty="0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100"/>
            </a:lvl1pPr>
          </a:lstStyle>
          <a:p>
            <a:pPr rtl="0"/>
            <a:r>
              <a:rPr lang="bg"/>
              <a:t>Добавяне на долен колонтитул</a:t>
            </a:r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100"/>
            </a:lvl1pPr>
          </a:lstStyle>
          <a:p>
            <a:pPr rtl="0"/>
            <a:fld id="{2A013F82-EE5E-44EE-A61D-E31C6657F26F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467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bg" dirty="0" smtClean="0"/>
              <a:t>Щракнете, за да редактирате стила на заглавието на образеца</a:t>
            </a:r>
            <a:endParaRPr dirty="0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bg" dirty="0" smtClean="0"/>
              <a:t>Щракнете, за да редактирате стиловете на текста на образеца</a:t>
            </a:r>
          </a:p>
          <a:p>
            <a:pPr lvl="1" rtl="0"/>
            <a:r>
              <a:rPr lang="bg" dirty="0" smtClean="0"/>
              <a:t>Второ </a:t>
            </a:r>
            <a:r>
              <a:rPr lang="bg" dirty="0"/>
              <a:t>ниво</a:t>
            </a:r>
          </a:p>
          <a:p>
            <a:pPr lvl="2" rtl="0"/>
            <a:r>
              <a:rPr lang="bg" dirty="0"/>
              <a:t>Трето ниво</a:t>
            </a:r>
          </a:p>
          <a:p>
            <a:pPr lvl="3" rtl="0"/>
            <a:r>
              <a:rPr lang="bg" dirty="0"/>
              <a:t>Четвърто ниво</a:t>
            </a:r>
          </a:p>
          <a:p>
            <a:pPr lvl="4" rtl="0"/>
            <a:r>
              <a:rPr lang="bg" dirty="0"/>
              <a:t>Пето ниво</a:t>
            </a:r>
            <a:endParaRPr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" dirty="0"/>
              <a:t>Добавяне на долен колонтитул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B4BD77-EF31-40C5-865A-F72FD855B2E4}" type="datetime1">
              <a:rPr lang="bg-BG" smtClean="0"/>
              <a:t>20.05.2023</a:t>
            </a:fld>
            <a:endParaRPr lang="en-US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4139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 hasCustomPrompt="1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bg" dirty="0" smtClean="0"/>
              <a:t>Щракнете, за да редактирате стила на заглавието на образеца</a:t>
            </a:r>
            <a:endParaRPr dirty="0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bg" dirty="0" smtClean="0"/>
              <a:t>Щракнете, за да редактирате стиловете на текста на образеца</a:t>
            </a:r>
          </a:p>
          <a:p>
            <a:pPr lvl="1" rtl="0"/>
            <a:r>
              <a:rPr lang="bg" dirty="0" smtClean="0"/>
              <a:t>Второ </a:t>
            </a:r>
            <a:r>
              <a:rPr lang="bg" dirty="0"/>
              <a:t>ниво</a:t>
            </a:r>
          </a:p>
          <a:p>
            <a:pPr lvl="2" rtl="0"/>
            <a:r>
              <a:rPr lang="bg" dirty="0"/>
              <a:t>Трето ниво</a:t>
            </a:r>
          </a:p>
          <a:p>
            <a:pPr lvl="3" rtl="0"/>
            <a:r>
              <a:rPr lang="bg" dirty="0"/>
              <a:t>Четвърто ниво</a:t>
            </a:r>
          </a:p>
          <a:p>
            <a:pPr lvl="4" rtl="0"/>
            <a:r>
              <a:rPr lang="bg" dirty="0"/>
              <a:t>Пето ниво</a:t>
            </a:r>
            <a:endParaRPr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"/>
              <a:t>Добавяне на долен колонтитул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0C24BE-5006-41C1-B351-4AA24F9773BE}" type="datetime1">
              <a:rPr lang="bg-BG" smtClean="0"/>
              <a:t>20.05.2023</a:t>
            </a:fld>
            <a:endParaRPr lang="en-US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6893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bg" dirty="0" smtClean="0"/>
              <a:t>Щракнете, за да редактирате стила на заглавието на образеца</a:t>
            </a:r>
            <a:endParaRPr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</a:lstStyle>
          <a:p>
            <a:pPr lvl="0" rt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smtClean="0"/>
              <a:t>Второ ниво</a:t>
            </a:r>
          </a:p>
          <a:p>
            <a:pPr lvl="2" rtl="0"/>
            <a:r>
              <a:rPr lang="bg-BG" smtClean="0"/>
              <a:t>Трето ниво</a:t>
            </a:r>
          </a:p>
          <a:p>
            <a:pPr lvl="3" rtl="0"/>
            <a:r>
              <a:rPr lang="bg-BG" smtClean="0"/>
              <a:t>Четвърто ниво</a:t>
            </a:r>
          </a:p>
          <a:p>
            <a:pPr lvl="4" rtl="0"/>
            <a:r>
              <a:rPr lang="bg-BG" smtClean="0"/>
              <a:t>Пето ниво</a:t>
            </a:r>
            <a:endParaRPr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" dirty="0"/>
              <a:t>Добавяне на долен колонтитул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>
          <a:xfrm>
            <a:off x="8228012" y="6400800"/>
            <a:ext cx="1447799" cy="276228"/>
          </a:xfrm>
        </p:spPr>
        <p:txBody>
          <a:bodyPr rtlCol="0"/>
          <a:lstStyle/>
          <a:p>
            <a:pPr rtl="0"/>
            <a:fld id="{21C3527A-0B12-4E90-96EB-E08A74095F86}" type="datetime1">
              <a:rPr lang="bg-BG" smtClean="0"/>
              <a:t>20.05.2023</a:t>
            </a:fld>
            <a:endParaRPr lang="en-US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9388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>
                <a:effectLst/>
              </a:defRPr>
            </a:lvl1pPr>
          </a:lstStyle>
          <a:p>
            <a:pPr rtl="0"/>
            <a:r>
              <a:rPr lang="bg-BG" noProof="0" dirty="0" smtClean="0"/>
              <a:t>Щракнете, за да редактирате стила на заглавието на образеца</a:t>
            </a:r>
            <a:endParaRPr lang="bg-BG" noProof="0" dirty="0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bg" dirty="0" smtClean="0"/>
              <a:t>Щракнете, за да редактирате стиловете на текста на образеца</a:t>
            </a:r>
            <a:endParaRPr lang="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" dirty="0"/>
              <a:t>Добавяне на долен колонтитул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BEFF92-E5C9-4A81-974A-39E5CDCC8F8D}" type="datetime1">
              <a:rPr lang="bg-BG" smtClean="0"/>
              <a:t>20.05.2023</a:t>
            </a:fld>
            <a:endParaRPr lang="en-US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6996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 rtlCol="0"/>
          <a:lstStyle/>
          <a:p>
            <a:pPr rtl="0"/>
            <a:r>
              <a:rPr lang="bg-BG" smtClean="0"/>
              <a:t>Редакт. стил загл. образец</a:t>
            </a:r>
            <a:endParaRPr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smtClean="0"/>
              <a:t>Второ ниво</a:t>
            </a:r>
          </a:p>
          <a:p>
            <a:pPr lvl="2" rtl="0"/>
            <a:r>
              <a:rPr lang="bg-BG" smtClean="0"/>
              <a:t>Трето ниво</a:t>
            </a:r>
          </a:p>
          <a:p>
            <a:pPr lvl="3" rtl="0"/>
            <a:r>
              <a:rPr lang="bg-BG" smtClean="0"/>
              <a:t>Четвърто ниво</a:t>
            </a:r>
          </a:p>
          <a:p>
            <a:pPr lvl="4" rtl="0"/>
            <a:r>
              <a:rPr lang="bg-BG" smtClean="0"/>
              <a:t>Пето ниво</a:t>
            </a:r>
            <a:endParaRPr dirty="0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bg" dirty="0" smtClean="0"/>
              <a:t>Щракнете, за да редактирате стиловете на текста на образеца</a:t>
            </a:r>
          </a:p>
          <a:p>
            <a:pPr lvl="1" rtl="0"/>
            <a:r>
              <a:rPr lang="bg" dirty="0" smtClean="0"/>
              <a:t>Второ </a:t>
            </a:r>
            <a:r>
              <a:rPr lang="bg" dirty="0"/>
              <a:t>ниво</a:t>
            </a:r>
          </a:p>
          <a:p>
            <a:pPr lvl="2" rtl="0"/>
            <a:r>
              <a:rPr lang="bg" dirty="0"/>
              <a:t>Трето ниво</a:t>
            </a:r>
          </a:p>
          <a:p>
            <a:pPr lvl="3" rtl="0"/>
            <a:r>
              <a:rPr lang="bg" dirty="0"/>
              <a:t>Четвърто ниво</a:t>
            </a:r>
          </a:p>
          <a:p>
            <a:pPr lvl="4" rtl="0"/>
            <a:r>
              <a:rPr lang="bg" dirty="0"/>
              <a:t>Пето ниво</a:t>
            </a:r>
            <a:endParaRPr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" dirty="0"/>
              <a:t>Добавяне на долен колонтитул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8CE03D-9225-4730-B17E-67DBDDD86AA6}" type="datetime1">
              <a:rPr lang="bg-BG" smtClean="0"/>
              <a:t>20.05.2023</a:t>
            </a:fld>
            <a:endParaRPr lang="en-US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4618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522412" y="381000"/>
            <a:ext cx="9144002" cy="1371600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bg-BG" noProof="0" dirty="0" smtClean="0"/>
              <a:t>Щракнете, за да редактирате стила на заглавието на образеца</a:t>
            </a:r>
            <a:endParaRPr lang="bg-BG" noProof="0" dirty="0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" dirty="0" smtClean="0"/>
              <a:t>Щракнете, за да редактирате стиловете на текста на образеца</a:t>
            </a:r>
            <a:endParaRPr lang="bg" dirty="0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bg" dirty="0" smtClean="0"/>
              <a:t>Щракнете, за да редактирате стиловете на текста на образеца</a:t>
            </a:r>
          </a:p>
          <a:p>
            <a:pPr lvl="1" rtl="0"/>
            <a:r>
              <a:rPr lang="bg" dirty="0" smtClean="0"/>
              <a:t>Второ </a:t>
            </a:r>
            <a:r>
              <a:rPr lang="bg" dirty="0"/>
              <a:t>ниво</a:t>
            </a:r>
          </a:p>
          <a:p>
            <a:pPr lvl="2" rtl="0"/>
            <a:r>
              <a:rPr lang="bg" dirty="0"/>
              <a:t>Трето ниво</a:t>
            </a:r>
          </a:p>
          <a:p>
            <a:pPr lvl="3" rtl="0"/>
            <a:r>
              <a:rPr lang="bg" dirty="0"/>
              <a:t>Четвърто ниво</a:t>
            </a:r>
          </a:p>
          <a:p>
            <a:pPr lvl="4" rtl="0"/>
            <a:r>
              <a:rPr lang="bg" dirty="0"/>
              <a:t>Пето ниво</a:t>
            </a:r>
            <a:endParaRPr dirty="0"/>
          </a:p>
        </p:txBody>
      </p:sp>
      <p:sp>
        <p:nvSpPr>
          <p:cNvPr id="5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" dirty="0" smtClean="0"/>
              <a:t>Щракнете, за да редактирате стиловете на текста на образеца</a:t>
            </a:r>
            <a:endParaRPr lang="bg" dirty="0"/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bg" dirty="0" smtClean="0"/>
              <a:t>Щракнете, за да редактирате стиловете на текста на образеца</a:t>
            </a:r>
          </a:p>
          <a:p>
            <a:pPr lvl="1" rtl="0"/>
            <a:r>
              <a:rPr lang="bg" dirty="0" smtClean="0"/>
              <a:t>Второ </a:t>
            </a:r>
            <a:r>
              <a:rPr lang="bg" dirty="0"/>
              <a:t>ниво</a:t>
            </a:r>
          </a:p>
          <a:p>
            <a:pPr lvl="2" rtl="0"/>
            <a:r>
              <a:rPr lang="bg" dirty="0"/>
              <a:t>Трето ниво</a:t>
            </a:r>
          </a:p>
          <a:p>
            <a:pPr lvl="3" rtl="0"/>
            <a:r>
              <a:rPr lang="bg" dirty="0"/>
              <a:t>Четвърто ниво</a:t>
            </a:r>
          </a:p>
          <a:p>
            <a:pPr lvl="4" rtl="0"/>
            <a:r>
              <a:rPr lang="bg" dirty="0"/>
              <a:t>Пето ниво</a:t>
            </a:r>
            <a:endParaRPr dirty="0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" dirty="0"/>
              <a:t>Добавяне на долен колонтитул</a:t>
            </a:r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42F467-F55E-413F-9462-93080A38902B}" type="datetime1">
              <a:rPr lang="bg-BG" smtClean="0"/>
              <a:t>20.05.2023</a:t>
            </a:fld>
            <a:endParaRPr lang="en-US" dirty="0"/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8119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bg-BG" smtClean="0"/>
              <a:t>Редакт. стил загл. образец</a:t>
            </a:r>
            <a:endParaRPr dirty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" dirty="0"/>
              <a:t>Добавяне на долен колонтитул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55F2B7-865E-4D96-BB7D-D9F472B9ECC2}" type="datetime1">
              <a:rPr lang="bg-BG" smtClean="0"/>
              <a:t>20.05.2023</a:t>
            </a:fld>
            <a:endParaRPr lang="en-US" dirty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0545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долен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"/>
              <a:t>Добавяне на долен колонтитул</a:t>
            </a:r>
          </a:p>
        </p:txBody>
      </p:sp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3FECC3-321D-4D36-9868-6D8B84334981}" type="datetime1">
              <a:rPr lang="bg-BG" smtClean="0"/>
              <a:t>20.05.2023</a:t>
            </a:fld>
            <a:endParaRPr lang="en-US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08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bg" dirty="0" smtClean="0"/>
              <a:t>Щракнете, за да редактирате стила на заглавието на образеца</a:t>
            </a:r>
            <a:endParaRPr dirty="0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bg" dirty="0" smtClean="0"/>
              <a:t>Щракнете, за да редактирате стиловете на текста на образеца</a:t>
            </a:r>
          </a:p>
          <a:p>
            <a:pPr lvl="1" rtl="0"/>
            <a:r>
              <a:rPr lang="bg" dirty="0" smtClean="0"/>
              <a:t>Второ </a:t>
            </a:r>
            <a:r>
              <a:rPr lang="bg" dirty="0"/>
              <a:t>ниво</a:t>
            </a:r>
          </a:p>
          <a:p>
            <a:pPr lvl="2" rtl="0"/>
            <a:r>
              <a:rPr lang="bg" dirty="0"/>
              <a:t>Трето ниво</a:t>
            </a:r>
          </a:p>
          <a:p>
            <a:pPr lvl="3" rtl="0"/>
            <a:r>
              <a:rPr lang="bg" dirty="0"/>
              <a:t>Четвърто ниво</a:t>
            </a:r>
          </a:p>
          <a:p>
            <a:pPr lvl="4" rtl="0"/>
            <a:r>
              <a:rPr lang="bg" dirty="0"/>
              <a:t>Пето ниво</a:t>
            </a:r>
            <a:endParaRPr dirty="0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" dirty="0" smtClean="0"/>
              <a:t>Щракнете, за да редактирате стиловете на текста на образеца</a:t>
            </a:r>
            <a:endParaRPr lang="bg"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" dirty="0"/>
              <a:t>Добавяне на долен колонтитул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310261-F312-4E49-8FC0-1A87D483EF4F}" type="datetime1">
              <a:rPr lang="bg-BG" smtClean="0"/>
              <a:t>20.05.2023</a:t>
            </a:fld>
            <a:endParaRPr lang="en-US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noProof="0" smtClean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46556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bg" dirty="0" smtClean="0"/>
              <a:t>Щракнете, за да редактирате стила на заглавието на образеца</a:t>
            </a:r>
            <a:endParaRPr dirty="0"/>
          </a:p>
        </p:txBody>
      </p:sp>
      <p:sp>
        <p:nvSpPr>
          <p:cNvPr id="3" name="Контейнер за картина 2" descr="Празен контейнер за добавяне на изображение. Щракнете върху контейнера и изберете изображението, което искате да добавите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bg-BG" smtClean="0"/>
              <a:t>Щракнете върху иконата, за да добавите картина</a:t>
            </a:r>
            <a:endParaRPr dirty="0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bg" dirty="0" smtClean="0"/>
              <a:t>Щракнете, за да редактирате стиловете на текста на образеца</a:t>
            </a:r>
            <a:endParaRPr lang="bg"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"/>
              <a:t>Добавяне на долен колонтитул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E957AB-9A8C-4C5B-8453-0C19BC2B7E38}" type="datetime1">
              <a:rPr lang="bg-BG" smtClean="0"/>
              <a:t>20.05.2023</a:t>
            </a:fld>
            <a:endParaRPr lang="en-US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851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bg" dirty="0" smtClean="0"/>
              <a:t>Щракнете, за да редактирате стила на заглавието на образеца</a:t>
            </a:r>
            <a:endParaRPr dirty="0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bg" dirty="0" smtClean="0"/>
              <a:t>Щракнете, за да редактирате стиловете на текста на образеца</a:t>
            </a:r>
          </a:p>
          <a:p>
            <a:pPr lvl="1" rtl="0"/>
            <a:r>
              <a:rPr lang="bg" dirty="0" smtClean="0"/>
              <a:t>Второ </a:t>
            </a:r>
            <a:r>
              <a:rPr lang="bg" dirty="0"/>
              <a:t>ниво</a:t>
            </a:r>
          </a:p>
          <a:p>
            <a:pPr lvl="2" rtl="0"/>
            <a:r>
              <a:rPr lang="bg" dirty="0"/>
              <a:t>Трето ниво</a:t>
            </a:r>
          </a:p>
          <a:p>
            <a:pPr lvl="3" rtl="0"/>
            <a:r>
              <a:rPr lang="bg" dirty="0"/>
              <a:t>Четвърто ниво</a:t>
            </a:r>
          </a:p>
          <a:p>
            <a:pPr lvl="4" rtl="0"/>
            <a:r>
              <a:rPr lang="bg" dirty="0"/>
              <a:t>Пето ниво</a:t>
            </a:r>
            <a:endParaRPr lang="en-US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bg"/>
              <a:t>Добавяне на долен колонтитул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B7E457B-7965-430A-BD99-25E67E492117}" type="datetime1">
              <a:rPr lang="bg-BG" smtClean="0"/>
              <a:t>20.05.2023</a:t>
            </a:fld>
            <a:endParaRPr lang="en-US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A013F82-EE5E-44EE-A61D-E31C6657F26F}" type="slidenum">
              <a:rPr lang="bg-BG" noProof="0" smtClean="0"/>
              <a:pPr rtl="0"/>
              <a:t>‹#›</a:t>
            </a:fld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445344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none" spc="0" baseline="0">
          <a:ln w="9525">
            <a:noFill/>
            <a:prstDash val="solid"/>
          </a:ln>
          <a:solidFill>
            <a:schemeClr val="accent5"/>
          </a:solidFill>
          <a:effectLst/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63" y="4725"/>
            <a:ext cx="12192000" cy="6858000"/>
          </a:xfrm>
          <a:prstGeom prst="rect">
            <a:avLst/>
          </a:prstGeo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xmlns="" id="{52B66409-803E-D561-DC77-FCD69E182E67}"/>
              </a:ext>
            </a:extLst>
          </p:cNvPr>
          <p:cNvSpPr txBox="1"/>
          <p:nvPr/>
        </p:nvSpPr>
        <p:spPr>
          <a:xfrm>
            <a:off x="9694812" y="44624"/>
            <a:ext cx="2401719" cy="46166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  <a:effectLst>
            <a:glow rad="127000">
              <a:schemeClr val="accent1">
                <a:alpha val="96000"/>
              </a:schemeClr>
            </a:glow>
            <a:outerShdw dist="25400" dir="2700000" algn="tl" rotWithShape="0">
              <a:schemeClr val="bg2">
                <a:lumMod val="40000"/>
                <a:lumOff val="60000"/>
              </a:scheme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B prst="relaxedInset"/>
          </a:sp3d>
        </p:spPr>
        <p:txBody>
          <a:bodyPr wrap="square" rtlCol="0">
            <a:spAutoFit/>
          </a:bodyPr>
          <a:lstStyle/>
          <a:p>
            <a:pPr algn="ctr"/>
            <a:r>
              <a:rPr lang="bg-BG" sz="2400" dirty="0" smtClean="0"/>
              <a:t>Иван Халачев</a:t>
            </a:r>
            <a:r>
              <a:rPr lang="en-US" sz="2400" dirty="0" smtClean="0"/>
              <a:t>   </a:t>
            </a:r>
            <a:endParaRPr lang="bg-BG" sz="2400" dirty="0"/>
          </a:p>
        </p:txBody>
      </p:sp>
      <p:sp>
        <p:nvSpPr>
          <p:cNvPr id="8" name="Текстово поле 7"/>
          <p:cNvSpPr txBox="1"/>
          <p:nvPr/>
        </p:nvSpPr>
        <p:spPr>
          <a:xfrm>
            <a:off x="2926060" y="4509120"/>
            <a:ext cx="7272808" cy="1692771"/>
          </a:xfrm>
          <a:prstGeom prst="rect">
            <a:avLst/>
          </a:prstGeom>
          <a:solidFill>
            <a:schemeClr val="tx1">
              <a:lumMod val="85000"/>
              <a:alpha val="3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77800"/>
          </a:effectLst>
        </p:spPr>
        <p:txBody>
          <a:bodyPr wrap="square" rtlCol="0">
            <a:spAutoFit/>
          </a:bodyPr>
          <a:lstStyle/>
          <a:p>
            <a:r>
              <a:rPr lang="bg-BG" sz="2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Тема: </a:t>
            </a:r>
            <a:endParaRPr lang="bg-BG" sz="2400" b="1" i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bg-BG" sz="2000" i="1" dirty="0" smtClean="0">
                <a:solidFill>
                  <a:schemeClr val="accent6">
                    <a:lumMod val="75000"/>
                  </a:schemeClr>
                </a:solidFill>
              </a:rPr>
              <a:t>Разработване на конфигурационен модул – част от система за автоматично архивиране на информация (файлове) от работни станции на отдалечен сървър за съхранение на информация</a:t>
            </a:r>
            <a:r>
              <a:rPr lang="bg-BG" sz="2000" i="1" dirty="0" smtClean="0"/>
              <a:t>.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421448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63" y="4725"/>
            <a:ext cx="12192000" cy="6858000"/>
          </a:xfrm>
          <a:prstGeom prst="rect">
            <a:avLst/>
          </a:prstGeom>
        </p:spPr>
      </p:pic>
      <p:sp>
        <p:nvSpPr>
          <p:cNvPr id="8" name="Текстово поле 7"/>
          <p:cNvSpPr txBox="1"/>
          <p:nvPr/>
        </p:nvSpPr>
        <p:spPr>
          <a:xfrm>
            <a:off x="1736153" y="2654413"/>
            <a:ext cx="8712968" cy="2123658"/>
          </a:xfrm>
          <a:prstGeom prst="rect">
            <a:avLst/>
          </a:prstGeom>
          <a:solidFill>
            <a:schemeClr val="tx1">
              <a:lumMod val="85000"/>
              <a:alpha val="37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77800"/>
          </a:effectLst>
        </p:spPr>
        <p:txBody>
          <a:bodyPr wrap="square" rtlCol="0">
            <a:spAutoFit/>
          </a:bodyPr>
          <a:lstStyle/>
          <a:p>
            <a:endParaRPr lang="bg-BG" sz="4400" b="1" i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bg-BG" sz="4400" b="1" i="1" dirty="0" smtClean="0">
                <a:solidFill>
                  <a:schemeClr val="accent6">
                    <a:lumMod val="75000"/>
                  </a:schemeClr>
                </a:solidFill>
              </a:rPr>
              <a:t>Благодаря за вниманието!</a:t>
            </a:r>
          </a:p>
          <a:p>
            <a:endParaRPr lang="bg-BG" sz="4400" b="1" dirty="0"/>
          </a:p>
        </p:txBody>
      </p:sp>
    </p:spTree>
    <p:extLst>
      <p:ext uri="{BB962C8B-B14F-4D97-AF65-F5344CB8AC3E}">
        <p14:creationId xmlns:p14="http://schemas.microsoft.com/office/powerpoint/2010/main" val="274846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set static IP address on Windows 10 - Pureinfote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372" y="1697160"/>
            <a:ext cx="6221771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figuration File (.INI) Best Practices - Database and File IO - LAV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72" y="1700808"/>
            <a:ext cx="3977342" cy="41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авоъгълник 3"/>
          <p:cNvSpPr/>
          <p:nvPr/>
        </p:nvSpPr>
        <p:spPr>
          <a:xfrm>
            <a:off x="4516793" y="2456726"/>
            <a:ext cx="10119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&lt;</a:t>
            </a:r>
          </a:p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?</a:t>
            </a:r>
          </a:p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&gt;</a:t>
            </a:r>
            <a:endParaRPr lang="bg-BG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Текстово поле 4"/>
          <p:cNvSpPr txBox="1"/>
          <p:nvPr/>
        </p:nvSpPr>
        <p:spPr>
          <a:xfrm>
            <a:off x="3620756" y="404664"/>
            <a:ext cx="2803973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bg-BG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Проблемът</a:t>
            </a:r>
            <a:endParaRPr lang="bg-BG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469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75000"/>
              </a:schemeClr>
            </a:gs>
            <a:gs pos="83000">
              <a:schemeClr val="accent6">
                <a:lumMod val="7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 descr="Картина, която съдържа екранна снимка, Мултимедиен софтуер, софтуер, Графичен софтуер&#10;&#10;Описанието е генерирано автоматично">
            <a:extLst>
              <a:ext uri="{FF2B5EF4-FFF2-40B4-BE49-F238E27FC236}">
                <a16:creationId xmlns:a16="http://schemas.microsoft.com/office/drawing/2014/main" xmlns="" id="{96AEFFBB-7B7F-24E5-8198-114AD520E3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2" b="-1"/>
          <a:stretch/>
        </p:blipFill>
        <p:spPr>
          <a:xfrm>
            <a:off x="1125860" y="834971"/>
            <a:ext cx="10170098" cy="5719620"/>
          </a:xfrm>
          <a:prstGeom prst="rect">
            <a:avLst/>
          </a:prstGeom>
        </p:spPr>
      </p:pic>
      <p:sp>
        <p:nvSpPr>
          <p:cNvPr id="8" name="Текстово поле 7"/>
          <p:cNvSpPr txBox="1"/>
          <p:nvPr/>
        </p:nvSpPr>
        <p:spPr>
          <a:xfrm>
            <a:off x="4150196" y="116632"/>
            <a:ext cx="3472425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bg-BG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Интерфейсът</a:t>
            </a:r>
            <a:endParaRPr lang="bg-BG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/>
          <p:cNvSpPr txBox="1"/>
          <p:nvPr/>
        </p:nvSpPr>
        <p:spPr>
          <a:xfrm>
            <a:off x="3502124" y="2798801"/>
            <a:ext cx="7742825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bg-BG" sz="3600" dirty="0"/>
              <a:t>Графични интерфейси в </a:t>
            </a:r>
            <a:r>
              <a:rPr lang="en-US" sz="3600" dirty="0"/>
              <a:t>Python</a:t>
            </a:r>
            <a:endParaRPr lang="bg-BG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313" y="476672"/>
            <a:ext cx="2705100" cy="1685925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043" y="4337338"/>
            <a:ext cx="2863026" cy="1857375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0297" y="465442"/>
            <a:ext cx="3040511" cy="1708381"/>
          </a:xfrm>
          <a:prstGeom prst="rect">
            <a:avLst/>
          </a:prstGeo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4169" y="465443"/>
            <a:ext cx="2931372" cy="1708381"/>
          </a:xfrm>
          <a:prstGeom prst="rect">
            <a:avLst/>
          </a:prstGeom>
        </p:spPr>
      </p:pic>
      <p:pic>
        <p:nvPicPr>
          <p:cNvPr id="9" name="Картина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460" y="4337338"/>
            <a:ext cx="2466975" cy="1857375"/>
          </a:xfrm>
          <a:prstGeom prst="rect">
            <a:avLst/>
          </a:prstGeom>
        </p:spPr>
      </p:pic>
      <p:pic>
        <p:nvPicPr>
          <p:cNvPr id="10" name="Картина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5464" y="4383041"/>
            <a:ext cx="4268595" cy="1811671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044" y="1860891"/>
            <a:ext cx="2303573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2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Картина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55" y="2357696"/>
            <a:ext cx="5010150" cy="4124325"/>
          </a:xfrm>
          <a:prstGeom prst="rect">
            <a:avLst/>
          </a:prstGeom>
        </p:spPr>
      </p:pic>
      <p:pic>
        <p:nvPicPr>
          <p:cNvPr id="11" name="Картина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438" y="3780234"/>
            <a:ext cx="4260815" cy="2745110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1271" y="4290114"/>
            <a:ext cx="2095500" cy="2181225"/>
          </a:xfrm>
          <a:prstGeom prst="rect">
            <a:avLst/>
          </a:prstGeom>
        </p:spPr>
      </p:pic>
      <p:pic>
        <p:nvPicPr>
          <p:cNvPr id="10" name="Картина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2244" y="231364"/>
            <a:ext cx="7353077" cy="3888432"/>
          </a:xfrm>
          <a:prstGeom prst="rect">
            <a:avLst/>
          </a:prstGeom>
        </p:spPr>
      </p:pic>
      <p:sp>
        <p:nvSpPr>
          <p:cNvPr id="12" name="Правоъгълник 11"/>
          <p:cNvSpPr/>
          <p:nvPr/>
        </p:nvSpPr>
        <p:spPr>
          <a:xfrm>
            <a:off x="981844" y="404664"/>
            <a:ext cx="241630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PyQT</a:t>
            </a:r>
            <a:endParaRPr lang="bg-BG" sz="8000" b="1" dirty="0"/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авоъгълник 11"/>
          <p:cNvSpPr/>
          <p:nvPr/>
        </p:nvSpPr>
        <p:spPr>
          <a:xfrm>
            <a:off x="4870276" y="-76745"/>
            <a:ext cx="30237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QT</a:t>
            </a:r>
            <a:r>
              <a:rPr lang="bg-BG" sz="4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Designer</a:t>
            </a:r>
            <a:endParaRPr lang="bg-BG" sz="4400" b="1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940" y="692696"/>
            <a:ext cx="8659041" cy="600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3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79" y="707886"/>
            <a:ext cx="10702925" cy="6020395"/>
          </a:xfrm>
          <a:prstGeom prst="rect">
            <a:avLst/>
          </a:prstGeom>
        </p:spPr>
      </p:pic>
      <p:sp>
        <p:nvSpPr>
          <p:cNvPr id="7" name="Правоъгълник 6"/>
          <p:cNvSpPr/>
          <p:nvPr/>
        </p:nvSpPr>
        <p:spPr>
          <a:xfrm>
            <a:off x="1884455" y="0"/>
            <a:ext cx="83216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Работа с конфигурационните  данни</a:t>
            </a:r>
            <a:endParaRPr lang="bg-BG" sz="4000" b="1" dirty="0"/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авоъгълник 6"/>
          <p:cNvSpPr/>
          <p:nvPr/>
        </p:nvSpPr>
        <p:spPr>
          <a:xfrm>
            <a:off x="2494012" y="116632"/>
            <a:ext cx="70848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Работа с графичния интерфейс</a:t>
            </a:r>
            <a:endParaRPr lang="bg-BG" sz="4000" b="1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68" y="812067"/>
            <a:ext cx="10585176" cy="59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6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72" y="2852936"/>
            <a:ext cx="11331690" cy="3024336"/>
          </a:xfrm>
          <a:prstGeom prst="rect">
            <a:avLst/>
          </a:prstGeom>
        </p:spPr>
      </p:pic>
      <p:sp>
        <p:nvSpPr>
          <p:cNvPr id="6" name="Правоъгълник 5"/>
          <p:cNvSpPr/>
          <p:nvPr/>
        </p:nvSpPr>
        <p:spPr>
          <a:xfrm>
            <a:off x="3862164" y="908720"/>
            <a:ext cx="54971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Times New Roman" panose="02020603050405020304" pitchFamily="18" charset="0"/>
              </a:rPr>
              <a:t>Бъдещо развитие</a:t>
            </a:r>
            <a:endParaRPr lang="bg-BG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706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Шаблон с атом, в синьо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3756858_TF03460636" id="{AC917D70-D14B-4935-8E01-45F951AC4352}" vid="{7517E5FE-220D-4474-BDD0-A93B9732CD3B}"/>
    </a:ext>
  </a:extLst>
</a:theme>
</file>

<file path=ppt/theme/theme2.xml><?xml version="1.0" encoding="utf-8"?>
<a:theme xmlns:a="http://schemas.openxmlformats.org/drawingml/2006/main" name="Тема на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на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49C11C-71DC-49B6-ACD8-27E3AE088D14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1F78577-2839-4BFF-9EC7-673BD8FEB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75BD71-4A33-4FB7-88CA-777C4D9E6E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80</TotalTime>
  <Words>720</Words>
  <Application>Microsoft Office PowerPoint</Application>
  <PresentationFormat>По избор</PresentationFormat>
  <Paragraphs>41</Paragraphs>
  <Slides>10</Slides>
  <Notes>10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Times New Roman</vt:lpstr>
      <vt:lpstr>Шаблон с атом, в синьо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Акаунт в Microsoft</dc:creator>
  <cp:lastModifiedBy>Акаунт в Microsoft</cp:lastModifiedBy>
  <cp:revision>11</cp:revision>
  <dcterms:created xsi:type="dcterms:W3CDTF">2023-05-19T21:03:21Z</dcterms:created>
  <dcterms:modified xsi:type="dcterms:W3CDTF">2023-05-19T22:23:48Z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74069000</vt:r8>
  </property>
  <property fmtid="{D5CDD505-2E9C-101B-9397-08002B2CF9AE}" pid="3" name="HiddenCategoryTags">
    <vt:lpwstr/>
  </property>
  <property fmtid="{D5CDD505-2E9C-101B-9397-08002B2CF9AE}" pid="4" name="InternalTags">
    <vt:lpwstr/>
  </property>
  <property fmtid="{D5CDD505-2E9C-101B-9397-08002B2CF9AE}" pid="5" name="CategoryTags">
    <vt:lpwstr/>
  </property>
  <property fmtid="{D5CDD505-2E9C-101B-9397-08002B2CF9AE}" pid="6" name="Applications">
    <vt:lpwstr/>
  </property>
  <property fmtid="{D5CDD505-2E9C-101B-9397-08002B2CF9AE}" pid="7" name="CampaignTags">
    <vt:lpwstr/>
  </property>
  <property fmtid="{D5CDD505-2E9C-101B-9397-08002B2CF9AE}" pid="8" name="ScenarioTags">
    <vt:lpwstr/>
  </property>
  <property fmtid="{D5CDD505-2E9C-101B-9397-08002B2CF9AE}" pid="9" name="ContentTypeId">
    <vt:lpwstr>0x010100AA3F7D94069FF64A86F7DFF56D60E3BE</vt:lpwstr>
  </property>
  <property fmtid="{D5CDD505-2E9C-101B-9397-08002B2CF9AE}" pid="10" name="FeatureTags">
    <vt:lpwstr/>
  </property>
  <property fmtid="{D5CDD505-2E9C-101B-9397-08002B2CF9AE}" pid="11" name="LocalizationTags">
    <vt:lpwstr/>
  </property>
</Properties>
</file>